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326" r:id="rId3"/>
    <p:sldId id="292" r:id="rId4"/>
    <p:sldId id="268" r:id="rId5"/>
    <p:sldId id="269" r:id="rId6"/>
    <p:sldId id="271" r:id="rId7"/>
    <p:sldId id="273" r:id="rId8"/>
    <p:sldId id="270" r:id="rId9"/>
    <p:sldId id="264" r:id="rId10"/>
    <p:sldId id="311" r:id="rId11"/>
    <p:sldId id="314" r:id="rId12"/>
    <p:sldId id="313" r:id="rId13"/>
    <p:sldId id="312" r:id="rId14"/>
    <p:sldId id="310" r:id="rId15"/>
    <p:sldId id="317" r:id="rId16"/>
    <p:sldId id="315" r:id="rId17"/>
    <p:sldId id="272" r:id="rId18"/>
    <p:sldId id="323" r:id="rId19"/>
    <p:sldId id="324" r:id="rId20"/>
    <p:sldId id="276" r:id="rId21"/>
    <p:sldId id="316" r:id="rId22"/>
    <p:sldId id="283" r:id="rId23"/>
    <p:sldId id="325" r:id="rId24"/>
    <p:sldId id="284" r:id="rId25"/>
    <p:sldId id="295" r:id="rId26"/>
    <p:sldId id="293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96"/>
    <p:restoredTop sz="82403" autoAdjust="0"/>
  </p:normalViewPr>
  <p:slideViewPr>
    <p:cSldViewPr snapToGrid="0" snapToObjects="1">
      <p:cViewPr varScale="1">
        <p:scale>
          <a:sx n="82" d="100"/>
          <a:sy n="82" d="100"/>
        </p:scale>
        <p:origin x="10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BDF16-E404-304D-B68B-0A93E6125A46}" type="datetimeFigureOut">
              <a:rPr kumimoji="1" lang="zh-CN" altLang="en-US" smtClean="0"/>
              <a:t>2017/12/1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69A9A-29F1-344C-8E86-5C50E75CF7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122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刺猬 </a:t>
            </a:r>
            <a:r>
              <a:rPr kumimoji="1" lang="mr-IN" altLang="zh-CN" dirty="0" smtClean="0"/>
              <a:t>[</a:t>
            </a:r>
            <a:r>
              <a:rPr kumimoji="1" lang="mr-IN" altLang="zh-CN" dirty="0" err="1" smtClean="0"/>
              <a:t>hɪst‘rɪks</a:t>
            </a:r>
            <a:r>
              <a:rPr kumimoji="1" lang="mr-IN" altLang="zh-CN" dirty="0" smtClean="0"/>
              <a:t>]</a:t>
            </a:r>
            <a:r>
              <a:rPr kumimoji="1" lang="zh-CN" altLang="en-US" dirty="0" smtClean="0"/>
              <a:t>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rix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1440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滑动窗口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10s</a:t>
            </a:r>
            <a:b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.</a:t>
            </a:r>
            <a:r>
              <a:rPr lang="en-US" altLang="zh-CN" dirty="0" err="1" smtClean="0"/>
              <a:t>withMetricsRollingStatisticalWindowInMilliseconds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10_000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分成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个桶，每个桶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秒</a:t>
            </a:r>
            <a:b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dirty="0" smtClean="0"/>
              <a:t>.</a:t>
            </a:r>
            <a:r>
              <a:rPr lang="en-US" altLang="zh-CN" dirty="0" err="1" smtClean="0"/>
              <a:t>withMetricsRollingStatisticalWindowBuckets</a:t>
            </a:r>
            <a:r>
              <a:rPr lang="en-US" altLang="zh-CN" dirty="0" smtClean="0"/>
              <a:t>(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altLang="zh-CN" dirty="0" smtClean="0"/>
              <a:t>)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5649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手动熔断？？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9282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85090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Command Thread-Pool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https://github.com/Netflix/Hystrix/wiki/How-To-Use#command-thread-pool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="0" dirty="0" smtClean="0"/>
              <a:t> 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18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329183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106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How-To-Use#request-cache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/tree/master/</a:t>
            </a:r>
            <a:r>
              <a:rPr kumimoji="1" lang="en-US" altLang="zh-CN" dirty="0" err="1" smtClean="0"/>
              <a:t>hystrix-contrib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-request-servlet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How-To-Use#request-context-setup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53441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395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7870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8766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3982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4618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一个比较</a:t>
            </a:r>
            <a:r>
              <a:rPr kumimoji="1" lang="zh-CN" altLang="en-US" smtClean="0"/>
              <a:t>全的图： </a:t>
            </a:r>
            <a:r>
              <a:rPr kumimoji="1" lang="en-US" altLang="zh-CN" smtClean="0"/>
              <a:t>https</a:t>
            </a:r>
            <a:r>
              <a:rPr kumimoji="1" lang="en-US" altLang="zh-CN" dirty="0" smtClean="0"/>
              <a:t>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/tree/master/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-dashboard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73876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817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27948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SpringCloud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zh-CN" alt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熔断监控</a:t>
            </a:r>
            <a:r>
              <a:rPr lang="de-DE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Hystrix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Dashboard</a:t>
            </a:r>
            <a:r>
              <a:rPr lang="zh-CN" altLang="de-DE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de-DE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Turbine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CN" b="0" dirty="0" smtClean="0"/>
              <a:t>https://</a:t>
            </a:r>
            <a:r>
              <a:rPr kumimoji="1" lang="en-US" altLang="zh-CN" b="0" dirty="0" err="1" smtClean="0"/>
              <a:t>zhuanlan.zhihu.com</a:t>
            </a:r>
            <a:r>
              <a:rPr kumimoji="1" lang="en-US" altLang="zh-CN" b="0" dirty="0" smtClean="0"/>
              <a:t>/p/27300040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1874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8397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wiki#what-is-hystrix-for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将所有对外部系统（或“依赖关系”）的调用包装在</a:t>
            </a:r>
            <a:r>
              <a:rPr kumimoji="1" lang="en-US" altLang="zh-CN" dirty="0" err="1" smtClean="0"/>
              <a:t>HystrixCommand</a:t>
            </a:r>
            <a:r>
              <a:rPr kumimoji="1" lang="zh-CN" altLang="en-US" dirty="0" smtClean="0"/>
              <a:t>或</a:t>
            </a:r>
            <a:r>
              <a:rPr kumimoji="1" lang="en-US" altLang="zh-CN" dirty="0" err="1" smtClean="0"/>
              <a:t>HystrixObservableCommand</a:t>
            </a:r>
            <a:r>
              <a:rPr kumimoji="1" lang="zh-CN" altLang="en-US" dirty="0" smtClean="0"/>
              <a:t>对象中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72681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Latency </a:t>
            </a:r>
            <a:r>
              <a:rPr kumimoji="1" lang="zh-CN" altLang="en-US" dirty="0" smtClean="0"/>
              <a:t>延迟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在大量的网络请求下，一个潜在的有问题的服务，可能会导致所有服务器上所有资源在几秒钟内趋于饱和。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通过网络请求其他服的点，都有可能会成为一个潜在的故障源</a:t>
            </a:r>
            <a:endParaRPr kumimoji="1" lang="en-US" altLang="zh-CN" dirty="0" smtClean="0"/>
          </a:p>
          <a:p>
            <a:r>
              <a:rPr kumimoji="1" lang="zh-CN" altLang="en-US" dirty="0" smtClean="0"/>
              <a:t>服务之间的延迟增加，从而备份队列，线程和其他系统资源，</a:t>
            </a:r>
            <a:endParaRPr kumimoji="1" lang="en-US" altLang="zh-CN" dirty="0" smtClean="0"/>
          </a:p>
          <a:p>
            <a:r>
              <a:rPr kumimoji="1" lang="zh-CN" altLang="en-US" dirty="0" smtClean="0"/>
              <a:t>导致整个系统发生更多的级联故障。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515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Fail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Fast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Fail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Silent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Fallback</a:t>
            </a:r>
          </a:p>
          <a:p>
            <a:r>
              <a:rPr kumimoji="1" lang="en-US" altLang="zh-CN" dirty="0" err="1" smtClean="0"/>
              <a:t>HystrixCommand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wrapping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libraries</a:t>
            </a:r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wiki#what-problem-does-hystrix-solve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1371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Dubbo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对集群容错的解释：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http://dubbo.io/books/dubbo-user-book/demos/fault-tolerent-strategy.html	</a:t>
            </a: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迭代器的一个例子解释 ：  </a:t>
            </a:r>
            <a:r>
              <a:rPr kumimoji="1" lang="en-US" altLang="zh-CN" dirty="0" err="1" smtClean="0"/>
              <a:t>failfast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和 </a:t>
            </a:r>
            <a:r>
              <a:rPr kumimoji="1" lang="en-US" altLang="zh-CN" dirty="0" smtClean="0"/>
              <a:t>failsafe</a:t>
            </a:r>
          </a:p>
          <a:p>
            <a:r>
              <a:rPr kumimoji="1" lang="zh-CN" altLang="en-US" dirty="0" smtClean="0"/>
              <a:t>信号灯的例子解释： </a:t>
            </a:r>
            <a:r>
              <a:rPr kumimoji="1" lang="en-US" altLang="zh-CN" dirty="0" smtClean="0"/>
              <a:t>failsafe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7916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敲代码  看代码 </a:t>
            </a:r>
            <a:endParaRPr kumimoji="1" lang="en-US" altLang="zh-CN" dirty="0" smtClean="0"/>
          </a:p>
          <a:p>
            <a:r>
              <a:rPr kumimoji="1" lang="zh-CN" altLang="en-US" dirty="0" smtClean="0"/>
              <a:t>熟悉一个如何开始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901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github.com</a:t>
            </a:r>
            <a:r>
              <a:rPr kumimoji="1" lang="en-US" altLang="zh-CN" dirty="0" smtClean="0"/>
              <a:t>/Netflix/</a:t>
            </a:r>
            <a:r>
              <a:rPr kumimoji="1" lang="en-US" altLang="zh-CN" dirty="0" err="1" smtClean="0"/>
              <a:t>Hystrix</a:t>
            </a:r>
            <a:r>
              <a:rPr kumimoji="1" lang="en-US" altLang="zh-CN" dirty="0" smtClean="0"/>
              <a:t>/wiki/</a:t>
            </a:r>
            <a:r>
              <a:rPr kumimoji="1" lang="en-US" altLang="zh-CN" dirty="0" err="1" smtClean="0"/>
              <a:t>How-it-Works#flow-chart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Obtain</a:t>
            </a:r>
            <a:r>
              <a:rPr kumimoji="1" lang="zh-CN" altLang="en-US" dirty="0" smtClean="0"/>
              <a:t> 获得</a:t>
            </a:r>
            <a:r>
              <a:rPr kumimoji="1" lang="en-US" altLang="zh-CN" dirty="0" smtClean="0"/>
              <a:t>/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ultimately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最终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Difference between </a:t>
            </a:r>
            <a:r>
              <a:rPr kumimoji="1" lang="en-US" altLang="zh-CN" dirty="0" err="1" smtClean="0"/>
              <a:t>HystrixCommand</a:t>
            </a:r>
            <a:r>
              <a:rPr kumimoji="1" lang="en-US" altLang="zh-CN" dirty="0" smtClean="0"/>
              <a:t> and </a:t>
            </a:r>
            <a:r>
              <a:rPr kumimoji="1" lang="en-US" altLang="zh-CN" dirty="0" err="1" smtClean="0"/>
              <a:t>HystrixObservableCommand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>https://</a:t>
            </a:r>
            <a:r>
              <a:rPr kumimoji="1" lang="en-US" altLang="zh-CN" dirty="0" err="1" smtClean="0"/>
              <a:t>stackoverflow.com</a:t>
            </a:r>
            <a:r>
              <a:rPr kumimoji="1" lang="en-US" altLang="zh-CN" dirty="0" smtClean="0"/>
              <a:t>/questions/35569560/difference-between-</a:t>
            </a:r>
            <a:r>
              <a:rPr kumimoji="1" lang="en-US" altLang="zh-CN" dirty="0" err="1" smtClean="0"/>
              <a:t>hystrixcommand</a:t>
            </a:r>
            <a:r>
              <a:rPr kumimoji="1" lang="en-US" altLang="zh-CN" dirty="0" smtClean="0"/>
              <a:t>-and-</a:t>
            </a:r>
            <a:r>
              <a:rPr kumimoji="1" lang="en-US" altLang="zh-CN" smtClean="0"/>
              <a:t>hystrixobservablecommand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901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869A9A-29F1-344C-8E86-5C50E75CF74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9809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12/1/17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Netflix/Hystrix/wik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://link.zhihu.com/?target=http://.../turbine.stream?cluster=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0478" y="1383039"/>
            <a:ext cx="85471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29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断路器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381849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可简单理解</a:t>
            </a:r>
            <a:r>
              <a:rPr lang="zh-CN" altLang="en-US" dirty="0"/>
              <a:t>为快速</a:t>
            </a:r>
            <a:r>
              <a:rPr lang="zh-CN" altLang="en-US" dirty="0" smtClean="0"/>
              <a:t>失败</a:t>
            </a:r>
            <a:endParaRPr lang="zh-CN" altLang="en-US" dirty="0"/>
          </a:p>
          <a:p>
            <a:endParaRPr lang="en-US" altLang="zh-CN" dirty="0" smtClean="0"/>
          </a:p>
          <a:p>
            <a:r>
              <a:rPr lang="zh-CN" altLang="en-US" dirty="0" smtClean="0"/>
              <a:t>快速</a:t>
            </a:r>
            <a:r>
              <a:rPr lang="zh-CN" altLang="en-US" dirty="0"/>
              <a:t>失败是防止资源耗尽的关键点，当 </a:t>
            </a:r>
            <a:r>
              <a:rPr lang="en-US" altLang="zh-CN" dirty="0" err="1"/>
              <a:t>Hystrix</a:t>
            </a:r>
            <a:r>
              <a:rPr lang="en-US" altLang="zh-CN" dirty="0"/>
              <a:t> </a:t>
            </a:r>
            <a:r>
              <a:rPr lang="zh-CN" altLang="en-US" dirty="0"/>
              <a:t>发现在过去某段时间内对服务 </a:t>
            </a:r>
            <a:r>
              <a:rPr lang="en-US" altLang="zh-CN" dirty="0" smtClean="0"/>
              <a:t>AA </a:t>
            </a:r>
            <a:r>
              <a:rPr lang="zh-CN" altLang="en-US" dirty="0" smtClean="0"/>
              <a:t>的</a:t>
            </a:r>
            <a:r>
              <a:rPr lang="zh-CN" altLang="en-US" dirty="0"/>
              <a:t>调用出错率达到某个阀值时，</a:t>
            </a:r>
            <a:r>
              <a:rPr lang="en-US" altLang="zh-CN" dirty="0" err="1"/>
              <a:t>Hystrix</a:t>
            </a:r>
            <a:r>
              <a:rPr lang="en-US" altLang="zh-CN" dirty="0"/>
              <a:t> </a:t>
            </a:r>
            <a:r>
              <a:rPr lang="zh-CN" altLang="en-US" dirty="0"/>
              <a:t>就会“熔断”该</a:t>
            </a:r>
            <a:r>
              <a:rPr lang="zh-CN" altLang="en-US" dirty="0" smtClean="0"/>
              <a:t>服务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后续</a:t>
            </a:r>
            <a:r>
              <a:rPr lang="zh-CN" altLang="en-US" dirty="0"/>
              <a:t>任何向服务 </a:t>
            </a:r>
            <a:r>
              <a:rPr lang="en-US" altLang="zh-CN" dirty="0"/>
              <a:t>AA </a:t>
            </a:r>
            <a:r>
              <a:rPr lang="zh-CN" altLang="en-US" dirty="0"/>
              <a:t>的请求都会快速失败，而不是白白让调用线程去</a:t>
            </a:r>
            <a:r>
              <a:rPr lang="zh-CN" altLang="en-US" dirty="0" smtClean="0"/>
              <a:t>等待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2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断路器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6438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circuitBreaker.requestVolumeThreshold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设置异常请求量的百分比，当异常请求达到这个百分比时，就触发打开短路器，默认是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50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，也就是</a:t>
            </a:r>
            <a:r>
              <a:rPr kumimoji="1" lang="en-US" altLang="zh-CN" sz="1600" dirty="0" smtClean="0">
                <a:latin typeface="Microsoft YaHei" charset="-122"/>
                <a:ea typeface="Microsoft YaHei" charset="-122"/>
                <a:cs typeface="Microsoft YaHei" charset="-122"/>
              </a:rPr>
              <a:t>50%</a:t>
            </a:r>
          </a:p>
          <a:p>
            <a:pPr marL="0" indent="0">
              <a:buNone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b="1" dirty="0" err="1" smtClean="0">
                <a:latin typeface="Microsoft YaHei" charset="-122"/>
                <a:ea typeface="Microsoft YaHei" charset="-122"/>
                <a:cs typeface="Microsoft YaHei" charset="-122"/>
              </a:rPr>
              <a:t>circuitBreaker.errorThresholdPercentage</a:t>
            </a:r>
            <a:endParaRPr kumimoji="1" lang="en-US" altLang="zh-CN" b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滑动窗口中，最少要有多少个请求时，才触发开启短路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如果设置为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（默认值），那么在一个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10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秒的滑动窗口内，如果只有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19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个请求，即使这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19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个请求都是异常的，也是不会触发开启短路器</a:t>
            </a:r>
            <a:r>
              <a:rPr kumimoji="1" lang="zh-CN" altLang="en-US" sz="16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endParaRPr kumimoji="1" lang="en-US" altLang="zh-CN" sz="16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b="1" dirty="0" err="1">
                <a:latin typeface="Microsoft YaHei" charset="-122"/>
                <a:ea typeface="Microsoft YaHei" charset="-122"/>
                <a:cs typeface="Microsoft YaHei" charset="-122"/>
              </a:rPr>
              <a:t>circuitBreaker.sleepWindowInMilliseconds</a:t>
            </a:r>
            <a:endParaRPr kumimoji="1" lang="en-US" altLang="zh-CN" b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设置在短路之后，需要在多长时间内直接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reject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请求，然后在这段时间之后，再重新导</a:t>
            </a:r>
            <a:r>
              <a:rPr kumimoji="1" lang="en-US" altLang="zh-CN" sz="1600" dirty="0" err="1">
                <a:latin typeface="Microsoft YaHei" charset="-122"/>
                <a:ea typeface="Microsoft YaHei" charset="-122"/>
                <a:cs typeface="Microsoft YaHei" charset="-122"/>
              </a:rPr>
              <a:t>holf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-open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状态，尝试允许请求通过以及自动恢复，默认值是</a:t>
            </a:r>
            <a:r>
              <a:rPr kumimoji="1" lang="en-US" altLang="zh-CN" sz="1600" dirty="0">
                <a:latin typeface="Microsoft YaHei" charset="-122"/>
                <a:ea typeface="Microsoft YaHei" charset="-122"/>
                <a:cs typeface="Microsoft YaHei" charset="-122"/>
              </a:rPr>
              <a:t>5000</a:t>
            </a:r>
            <a:r>
              <a:rPr kumimoji="1" lang="zh-CN" altLang="en-US" sz="1600" dirty="0">
                <a:latin typeface="Microsoft YaHei" charset="-122"/>
                <a:ea typeface="Microsoft YaHei" charset="-122"/>
                <a:cs typeface="Microsoft YaHei" charset="-122"/>
              </a:rPr>
              <a:t>毫秒</a:t>
            </a:r>
            <a:endParaRPr kumimoji="1" lang="en-US" altLang="zh-CN" sz="16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281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自我修复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8464" y="1708485"/>
            <a:ext cx="9111390" cy="44155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处于熔断状态的服务，在经过一段时间后，</a:t>
            </a:r>
            <a:r>
              <a:rPr kumimoji="1" lang="en-US" altLang="zh-CN" dirty="0" err="1">
                <a:latin typeface="+mn-ea"/>
                <a:ea typeface="+mn-ea"/>
                <a:cs typeface="Microsoft YaHei" charset="-122"/>
              </a:rPr>
              <a:t>Hystrix</a:t>
            </a:r>
            <a:r>
              <a:rPr kumimoji="1" lang="en-US" altLang="zh-CN" dirty="0">
                <a:latin typeface="+mn-ea"/>
                <a:ea typeface="+mn-ea"/>
                <a:cs typeface="Microsoft YaHei" charset="-122"/>
              </a:rPr>
              <a:t> 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会让其进入“半关闭”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状态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，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即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允许少量请求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通过，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然后统计调用的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成功率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 marL="0" indent="0">
              <a:buNone/>
            </a:pPr>
            <a:endParaRPr kumimoji="1" lang="zh-CN" altLang="en-US" dirty="0">
              <a:latin typeface="+mn-ea"/>
              <a:ea typeface="+mn-ea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如果这个请求都能成功，</a:t>
            </a:r>
            <a:r>
              <a:rPr kumimoji="1" lang="en-US" altLang="zh-CN" dirty="0" err="1">
                <a:latin typeface="+mn-ea"/>
                <a:ea typeface="+mn-ea"/>
                <a:cs typeface="Microsoft YaHei" charset="-122"/>
              </a:rPr>
              <a:t>Hystrix</a:t>
            </a:r>
            <a:r>
              <a:rPr kumimoji="1" lang="en-US" altLang="zh-CN" dirty="0">
                <a:latin typeface="+mn-ea"/>
                <a:ea typeface="+mn-ea"/>
                <a:cs typeface="Microsoft YaHei" charset="-122"/>
              </a:rPr>
              <a:t> 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会恢复该服务，从而达到自我修复的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效果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 marL="0" indent="0">
              <a:buNone/>
            </a:pPr>
            <a:endParaRPr kumimoji="1" lang="zh-CN" altLang="en-US" dirty="0">
              <a:latin typeface="+mn-ea"/>
              <a:ea typeface="+mn-ea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其中：在服务被熔断到进入“半关闭”状态之间的时间，就是留给开发人员排查错误并恢复故障的时间，开发人员可以通过监控措施得到提醒并线上排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查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897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资源隔离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806461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首先，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对每一个依赖服务都配置了一个线程池，对依赖服务的调用会在线程池中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执行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假如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设计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服务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AA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的线程池大小为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20,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那么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会最多允许有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个容器线程调用服务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AA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，如果超出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会拒绝并快速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失败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这样即使服务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AA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长时间未响应，容器最多也只能堵塞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20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个线程，剩余的线程仍然可以处理用户请求</a:t>
            </a:r>
          </a:p>
        </p:txBody>
      </p:sp>
    </p:spTree>
    <p:extLst>
      <p:ext uri="{BB962C8B-B14F-4D97-AF65-F5344CB8AC3E}">
        <p14:creationId xmlns:p14="http://schemas.microsoft.com/office/powerpoint/2010/main" val="2792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核心概念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Command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代表对某个服务的某一个接口的调用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CommandGroupKey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代表 一个线程池，多个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Command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可以归为一组，在同一个线城池里面执行，改参数是初始化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Command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的唯一的必填参数；同时可以聚合一些线控和报警信息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CommandKey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代表 一个服务接口，可不写，如果不写默认是调用类的短路径名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TreadPoolKey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代表一个线程池，可不写，默认是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CommandGroupKey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，意义在于可以对一个线程池内的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Command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进行更细粒度化的隔离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4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实验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Fallback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 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HystrixCommand2FallBack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超时机制 ：　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HystrixCommand3TimeoutSetter</a:t>
            </a: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并发控制　：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HystrixCommand4ConcurrentSetter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动态扩容　：　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HystrixCommand5ConcurrentThreadSetter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初始化大小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最大大小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队列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大小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熔断　：　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ShortCircuitMain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 /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ShortCircuitAndFailBackMain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请求缓存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合并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885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002596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熔断器测试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183" y="1455314"/>
            <a:ext cx="11539471" cy="5293216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US" altLang="zh-CN" dirty="0" err="1" smtClean="0"/>
              <a:t>HystrixCommandProperties.</a:t>
            </a:r>
            <a:r>
              <a:rPr lang="en-US" altLang="zh-CN" i="1" dirty="0" err="1" smtClean="0"/>
              <a:t>Setter</a:t>
            </a:r>
            <a:r>
              <a:rPr lang="en-US" altLang="zh-CN" dirty="0"/>
              <a:t>()</a:t>
            </a:r>
            <a:br>
              <a:rPr lang="en-US" altLang="zh-CN" dirty="0"/>
            </a:br>
            <a:r>
              <a:rPr lang="en-US" altLang="zh-CN" dirty="0"/>
              <a:t>            // </a:t>
            </a:r>
            <a:r>
              <a:rPr lang="zh-CN" altLang="en-US" dirty="0"/>
              <a:t>信号量</a:t>
            </a:r>
            <a:br>
              <a:rPr lang="zh-CN" altLang="en-US" dirty="0"/>
            </a:br>
            <a:r>
              <a:rPr lang="zh-CN" altLang="en-US" dirty="0"/>
              <a:t>            </a:t>
            </a:r>
            <a:r>
              <a:rPr lang="en-US" altLang="zh-CN" dirty="0"/>
              <a:t>.</a:t>
            </a:r>
            <a:r>
              <a:rPr lang="en-US" altLang="zh-CN" dirty="0" err="1"/>
              <a:t>withExecutionIsolationStrategy</a:t>
            </a:r>
            <a:r>
              <a:rPr lang="en-US" altLang="zh-CN" dirty="0"/>
              <a:t>(</a:t>
            </a:r>
            <a:r>
              <a:rPr lang="en-US" altLang="zh-CN" dirty="0" err="1"/>
              <a:t>HystrixCommandProperties.ExecutionIsolationStrategy.</a:t>
            </a:r>
            <a:r>
              <a:rPr lang="en-US" altLang="zh-CN" i="1" dirty="0" err="1"/>
              <a:t>SEMAPHORE</a:t>
            </a:r>
            <a:r>
              <a:rPr lang="en-US" altLang="zh-CN" dirty="0" smtClean="0"/>
              <a:t>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    // </a:t>
            </a:r>
            <a:r>
              <a:rPr lang="zh-CN" altLang="en-US" dirty="0"/>
              <a:t>并发量</a:t>
            </a:r>
            <a:r>
              <a:rPr lang="en-US" altLang="zh-CN" dirty="0"/>
              <a:t>100</a:t>
            </a:r>
            <a:br>
              <a:rPr lang="en-US" altLang="zh-CN" dirty="0"/>
            </a:br>
            <a:r>
              <a:rPr lang="en-US" altLang="zh-CN" dirty="0"/>
              <a:t>            .</a:t>
            </a:r>
            <a:r>
              <a:rPr lang="en-US" altLang="zh-CN" dirty="0" err="1"/>
              <a:t>withExecutionIsolationSemaphoreMaxConcurrentRequests</a:t>
            </a:r>
            <a:r>
              <a:rPr lang="en-US" altLang="zh-CN" dirty="0"/>
              <a:t>(100</a:t>
            </a:r>
            <a:r>
              <a:rPr lang="en-US" altLang="zh-CN" dirty="0" smtClean="0"/>
              <a:t>)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            // </a:t>
            </a:r>
            <a:r>
              <a:rPr lang="zh-CN" altLang="en-US" dirty="0"/>
              <a:t>设置异常请求量的百分比，当异常请求达到这个百分比时，就触发打开短路器，默认是</a:t>
            </a:r>
            <a:r>
              <a:rPr lang="en-US" altLang="zh-CN" dirty="0"/>
              <a:t>50</a:t>
            </a:r>
            <a:r>
              <a:rPr lang="zh-CN" altLang="en-US" dirty="0"/>
              <a:t>，也就是</a:t>
            </a:r>
            <a:r>
              <a:rPr lang="en-US" altLang="zh-CN" dirty="0"/>
              <a:t>50%</a:t>
            </a:r>
            <a:br>
              <a:rPr lang="en-US" altLang="zh-CN" dirty="0"/>
            </a:br>
            <a:r>
              <a:rPr lang="en-US" altLang="zh-CN" dirty="0"/>
              <a:t>            .</a:t>
            </a:r>
            <a:r>
              <a:rPr lang="en-US" altLang="zh-CN" dirty="0" err="1"/>
              <a:t>withCircuitBreakerRequestVolumeThreshold</a:t>
            </a:r>
            <a:r>
              <a:rPr lang="en-US" altLang="zh-CN" dirty="0"/>
              <a:t>(10) // 50</a:t>
            </a:r>
            <a:br>
              <a:rPr lang="en-US" altLang="zh-CN" dirty="0"/>
            </a:br>
            <a:r>
              <a:rPr lang="en-US" altLang="zh-CN" dirty="0"/>
              <a:t>            // </a:t>
            </a:r>
            <a:r>
              <a:rPr lang="zh-CN" altLang="en-US" dirty="0"/>
              <a:t>滑动窗口中，最少要有多少个请求时，才触发开启短路</a:t>
            </a:r>
            <a:r>
              <a:rPr lang="en-US" altLang="zh-CN" dirty="0"/>
              <a:t>, </a:t>
            </a:r>
            <a:r>
              <a:rPr lang="zh-CN" altLang="en-US" dirty="0"/>
              <a:t>如果设置为</a:t>
            </a:r>
            <a:r>
              <a:rPr lang="en-US" altLang="zh-CN" dirty="0"/>
              <a:t>20</a:t>
            </a:r>
            <a:r>
              <a:rPr lang="zh-CN" altLang="en-US" dirty="0"/>
              <a:t>（默认值），那么在一个</a:t>
            </a:r>
            <a:r>
              <a:rPr lang="en-US" altLang="zh-CN" dirty="0"/>
              <a:t>10</a:t>
            </a:r>
            <a:r>
              <a:rPr lang="zh-CN" altLang="en-US" dirty="0"/>
              <a:t>秒的滑动窗口内，如果只有</a:t>
            </a:r>
            <a:r>
              <a:rPr lang="en-US" altLang="zh-CN" dirty="0"/>
              <a:t>19</a:t>
            </a:r>
            <a:r>
              <a:rPr lang="zh-CN" altLang="en-US" dirty="0"/>
              <a:t>个请求，即使这</a:t>
            </a:r>
            <a:r>
              <a:rPr lang="en-US" altLang="zh-CN" dirty="0"/>
              <a:t>19</a:t>
            </a:r>
            <a:r>
              <a:rPr lang="zh-CN" altLang="en-US" dirty="0"/>
              <a:t>个请求都是异常的，也是不会触发开启短路器的</a:t>
            </a:r>
            <a:br>
              <a:rPr lang="zh-CN" altLang="en-US" dirty="0"/>
            </a:br>
            <a:r>
              <a:rPr lang="zh-CN" altLang="en-US" dirty="0"/>
              <a:t>            </a:t>
            </a:r>
            <a:r>
              <a:rPr lang="en-US" altLang="zh-CN" dirty="0"/>
              <a:t>.</a:t>
            </a:r>
            <a:r>
              <a:rPr lang="en-US" altLang="zh-CN" dirty="0" err="1"/>
              <a:t>withCircuitBreakerErrorThresholdPercentage</a:t>
            </a:r>
            <a:r>
              <a:rPr lang="en-US" altLang="zh-CN" dirty="0"/>
              <a:t>(10) // 20</a:t>
            </a:r>
            <a:br>
              <a:rPr lang="en-US" altLang="zh-CN" dirty="0"/>
            </a:br>
            <a:r>
              <a:rPr lang="en-US" altLang="zh-CN" dirty="0"/>
              <a:t>            // </a:t>
            </a:r>
            <a:r>
              <a:rPr lang="zh-CN" altLang="en-US" dirty="0"/>
              <a:t>设置在短路之后，需要在多长时间内直接</a:t>
            </a:r>
            <a:r>
              <a:rPr lang="en-US" altLang="zh-CN" dirty="0"/>
              <a:t>reject</a:t>
            </a:r>
            <a:r>
              <a:rPr lang="zh-CN" altLang="en-US" dirty="0"/>
              <a:t>请求，然后在这段时间之后，再重新导</a:t>
            </a:r>
            <a:r>
              <a:rPr lang="en-US" altLang="zh-CN" dirty="0" err="1"/>
              <a:t>holf</a:t>
            </a:r>
            <a:r>
              <a:rPr lang="en-US" altLang="zh-CN" dirty="0"/>
              <a:t>-open</a:t>
            </a:r>
            <a:r>
              <a:rPr lang="zh-CN" altLang="en-US" dirty="0"/>
              <a:t>状态，尝试允许请求通过以及自动恢复，默认值是</a:t>
            </a:r>
            <a:r>
              <a:rPr lang="en-US" altLang="zh-CN" dirty="0"/>
              <a:t>5000</a:t>
            </a:r>
            <a:r>
              <a:rPr lang="zh-CN" altLang="en-US" dirty="0"/>
              <a:t>毫秒</a:t>
            </a:r>
            <a:br>
              <a:rPr lang="zh-CN" altLang="en-US" dirty="0"/>
            </a:br>
            <a:r>
              <a:rPr lang="zh-CN" altLang="en-US" dirty="0"/>
              <a:t>            </a:t>
            </a:r>
            <a:r>
              <a:rPr lang="en-US" altLang="zh-CN" dirty="0"/>
              <a:t>.</a:t>
            </a:r>
            <a:r>
              <a:rPr lang="en-US" altLang="zh-CN" dirty="0" err="1"/>
              <a:t>withCircuitBreakerSleepWindowInMilliseconds</a:t>
            </a:r>
            <a:r>
              <a:rPr lang="en-US" altLang="zh-CN" dirty="0"/>
              <a:t>(100000) // </a:t>
            </a:r>
            <a:r>
              <a:rPr lang="en-US" altLang="zh-CN" dirty="0" smtClean="0"/>
              <a:t>5000</a:t>
            </a:r>
          </a:p>
        </p:txBody>
      </p:sp>
    </p:spTree>
    <p:extLst>
      <p:ext uri="{BB962C8B-B14F-4D97-AF65-F5344CB8AC3E}">
        <p14:creationId xmlns:p14="http://schemas.microsoft.com/office/powerpoint/2010/main" val="2515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43036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请求缓存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6111" y="1195753"/>
            <a:ext cx="9932793" cy="55426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public class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extends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HystrixCommand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&lt;String&gt;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private String data;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/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public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(String data)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super(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Setter.withGroupKey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HystrixCommandGroupKey.Factory.asKey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("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")));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this.data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= data;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}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/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@Override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protected String run() throws Exception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System.out.println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commandState.get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() + "  status"); // command </a:t>
            </a:r>
            <a:r>
              <a:rPr lang="zh-CN" altLang="en-US" sz="1200" dirty="0">
                <a:latin typeface="DengXian Light" charset="-122"/>
                <a:ea typeface="DengXian Light" charset="-122"/>
                <a:cs typeface="DengXian Light" charset="-122"/>
              </a:rPr>
              <a:t>状态</a:t>
            </a:r>
            <a:br>
              <a:rPr lang="zh-CN" altLang="en-US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zh-CN" altLang="en-US" sz="1200" dirty="0">
                <a:latin typeface="DengXian Light" charset="-122"/>
                <a:ea typeface="DengXian Light" charset="-122"/>
                <a:cs typeface="DengXian Light" charset="-122"/>
              </a:rPr>
              <a:t>        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return data + " World!";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}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/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@Override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protected String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getCacheKey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()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return data;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}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/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public static void main(String[]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args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)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  <a:t>        </a:t>
            </a:r>
            <a:r>
              <a:rPr lang="en-US" altLang="zh-CN" sz="1200" b="1" dirty="0" err="1">
                <a:latin typeface="DengXian" charset="-122"/>
                <a:ea typeface="DengXian" charset="-122"/>
                <a:cs typeface="DengXian" charset="-122"/>
              </a:rPr>
              <a:t>HystrixRequestContext</a:t>
            </a:r>
            <a: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  <a:t> context = </a:t>
            </a:r>
            <a:r>
              <a:rPr lang="en-US" altLang="zh-CN" sz="1200" b="1" dirty="0" err="1">
                <a:latin typeface="DengXian" charset="-122"/>
                <a:ea typeface="DengXian" charset="-122"/>
                <a:cs typeface="DengXian" charset="-122"/>
              </a:rPr>
              <a:t>HystrixRequestContext.initializeContext</a:t>
            </a:r>
            <a: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  <a:t>();</a:t>
            </a:r>
            <a:b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try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   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System.out.println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(new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("Hello").execute());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   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System.out.println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(new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("Hi").execute());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   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System.out.println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(new </a:t>
            </a:r>
            <a:r>
              <a:rPr lang="en-US" altLang="zh-CN" sz="1200" dirty="0" err="1">
                <a:latin typeface="DengXian Light" charset="-122"/>
                <a:ea typeface="DengXian Light" charset="-122"/>
                <a:cs typeface="DengXian Light" charset="-122"/>
              </a:rPr>
              <a:t>RequestCacheMain</a:t>
            </a: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("Hello").execute());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} finally {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  <a:t>            </a:t>
            </a:r>
            <a:r>
              <a:rPr lang="en-US" altLang="zh-CN" sz="1200" b="1" dirty="0" err="1">
                <a:latin typeface="DengXian" charset="-122"/>
                <a:ea typeface="DengXian" charset="-122"/>
                <a:cs typeface="DengXian" charset="-122"/>
              </a:rPr>
              <a:t>context.shutdown</a:t>
            </a:r>
            <a: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  <a:t>();</a:t>
            </a:r>
            <a:br>
              <a:rPr lang="en-US" altLang="zh-CN" sz="1200" b="1" dirty="0">
                <a:latin typeface="DengXian" charset="-122"/>
                <a:ea typeface="DengXian" charset="-122"/>
                <a:cs typeface="DengXian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    }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    }</a:t>
            </a:r>
            <a:b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</a:br>
            <a:r>
              <a:rPr lang="en-US" altLang="zh-CN" sz="1200" dirty="0">
                <a:latin typeface="DengXian Light" charset="-122"/>
                <a:ea typeface="DengXian Light" charset="-122"/>
                <a:cs typeface="DengXian Light" charset="-122"/>
              </a:rPr>
              <a:t>}</a:t>
            </a:r>
            <a:endParaRPr kumimoji="1" lang="zh-CN" altLang="en-US" sz="1200" dirty="0">
              <a:latin typeface="DengXian Light" charset="-122"/>
              <a:ea typeface="DengXian Light" charset="-122"/>
              <a:cs typeface="DengXian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9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5149" y="313233"/>
            <a:ext cx="9404723" cy="955168"/>
          </a:xfrm>
        </p:spPr>
        <p:txBody>
          <a:bodyPr/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Request Collapsing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407886"/>
            <a:ext cx="10435771" cy="526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6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55168"/>
          </a:xfrm>
        </p:spPr>
        <p:txBody>
          <a:bodyPr/>
          <a:lstStyle/>
          <a:p>
            <a:r>
              <a:rPr kumimoji="1" lang="en-US" altLang="zh-CN">
                <a:latin typeface="Microsoft YaHei" charset="-122"/>
                <a:ea typeface="Microsoft YaHei" charset="-122"/>
                <a:cs typeface="Microsoft YaHei" charset="-122"/>
              </a:rPr>
              <a:t>Request Collapsing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93" y="1821757"/>
            <a:ext cx="9608949" cy="471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43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47886" y="1799772"/>
            <a:ext cx="32802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是什么东西</a:t>
            </a:r>
            <a:endParaRPr kumimoji="1"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怎么用</a:t>
            </a:r>
            <a:endParaRPr kumimoji="1" lang="en-US" altLang="zh-CN" sz="2800" dirty="0" smtClean="0">
              <a:latin typeface="DengXian" charset="-122"/>
              <a:ea typeface="DengXian" charset="-122"/>
              <a:cs typeface="DengXian" charset="-122"/>
            </a:endParaRPr>
          </a:p>
          <a:p>
            <a:pPr marL="457200" indent="-457200">
              <a:lnSpc>
                <a:spcPct val="150000"/>
              </a:lnSpc>
              <a:buFont typeface="Wingdings" charset="2"/>
              <a:buChar char="l"/>
            </a:pPr>
            <a:r>
              <a:rPr kumimoji="1" lang="zh-CN" altLang="en-US" sz="2800" dirty="0" smtClean="0">
                <a:latin typeface="DengXian" charset="-122"/>
                <a:ea typeface="DengXian" charset="-122"/>
                <a:cs typeface="DengXian" charset="-122"/>
              </a:rPr>
              <a:t>能解决什么问题</a:t>
            </a:r>
            <a:endParaRPr kumimoji="1" lang="zh-CN" altLang="en-US" sz="2800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84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浏览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一下官方文档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3764" y="2466957"/>
            <a:ext cx="8169233" cy="2158135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https://github.com/Netflix/Hystrix/wiki/How-it-Works</a:t>
            </a: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  <a:hlinkClick r:id="rId3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https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://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  <a:hlinkClick r:id="rId3"/>
              </a:rPr>
              <a:t>github.com/Netflix/Hystrix/wiki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第三方插件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lvl="1"/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https://github.com/Netflix/Hystrix/tree/master/hystrix-contrib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03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思考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难点在哪里？？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Fallback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 兜底数据如何设计？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Fallback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的兜底数据谁来提供，如何提供？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多级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Fallback 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如何设计？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06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Dashboard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18" y="1524000"/>
            <a:ext cx="7733687" cy="48917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825" y="3740046"/>
            <a:ext cx="4226175" cy="26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24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661" y="2591005"/>
            <a:ext cx="5374679" cy="734814"/>
          </a:xfrm>
        </p:spPr>
        <p:txBody>
          <a:bodyPr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实验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22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Spring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Cloud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Turbine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291" y="1492146"/>
            <a:ext cx="81534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46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SpringCloud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Turbine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4242951"/>
          </a:xfrm>
        </p:spPr>
        <p:txBody>
          <a:bodyPr/>
          <a:lstStyle/>
          <a:p>
            <a:r>
              <a:rPr lang="it-IT" altLang="zh-CN" dirty="0" err="1" smtClean="0"/>
              <a:t>turbine.app</a:t>
            </a:r>
            <a:r>
              <a:rPr lang="en-US" altLang="zh-CN" dirty="0" smtClean="0"/>
              <a:t>-c</a:t>
            </a:r>
            <a:r>
              <a:rPr lang="it-IT" altLang="zh-CN" dirty="0" err="1" smtClean="0"/>
              <a:t>onfig</a:t>
            </a:r>
            <a:r>
              <a:rPr lang="it-IT" altLang="zh-CN" dirty="0" smtClean="0"/>
              <a:t> </a:t>
            </a:r>
            <a:r>
              <a:rPr lang="zh-CN" altLang="it-IT" dirty="0"/>
              <a:t>：配置</a:t>
            </a:r>
            <a:r>
              <a:rPr lang="it-IT" altLang="zh-CN" dirty="0"/>
              <a:t>Eureka</a:t>
            </a:r>
            <a:r>
              <a:rPr lang="zh-CN" altLang="it-IT" dirty="0"/>
              <a:t>中的</a:t>
            </a:r>
            <a:r>
              <a:rPr lang="it-IT" altLang="zh-CN" dirty="0" err="1"/>
              <a:t>serviceId</a:t>
            </a:r>
            <a:r>
              <a:rPr lang="zh-CN" altLang="it-IT" dirty="0"/>
              <a:t>列表，表明监控哪些服务</a:t>
            </a:r>
          </a:p>
          <a:p>
            <a:r>
              <a:rPr lang="it-IT" altLang="zh-CN" dirty="0" err="1" smtClean="0"/>
              <a:t>turbine.aggregator.cluster</a:t>
            </a:r>
            <a:r>
              <a:rPr lang="en-US" altLang="zh-CN" dirty="0" smtClean="0"/>
              <a:t>-c</a:t>
            </a:r>
            <a:r>
              <a:rPr lang="it-IT" altLang="zh-CN" dirty="0" err="1" smtClean="0"/>
              <a:t>onfig</a:t>
            </a:r>
            <a:r>
              <a:rPr lang="it-IT" altLang="zh-CN" dirty="0" smtClean="0"/>
              <a:t> </a:t>
            </a:r>
            <a:r>
              <a:rPr lang="zh-CN" altLang="it-IT" dirty="0"/>
              <a:t>：指定聚合哪些集群，多个使用”</a:t>
            </a:r>
            <a:r>
              <a:rPr lang="it-IT" altLang="zh-CN" dirty="0"/>
              <a:t>,”</a:t>
            </a:r>
            <a:r>
              <a:rPr lang="zh-CN" altLang="it-IT" dirty="0"/>
              <a:t>分割，默认为</a:t>
            </a:r>
            <a:r>
              <a:rPr lang="it-IT" altLang="zh-CN" dirty="0"/>
              <a:t>default</a:t>
            </a:r>
            <a:r>
              <a:rPr lang="zh-CN" altLang="it-IT" dirty="0"/>
              <a:t>。可</a:t>
            </a:r>
            <a:r>
              <a:rPr lang="zh-CN" altLang="it-IT" dirty="0" smtClean="0"/>
              <a:t>使用</a:t>
            </a:r>
            <a:r>
              <a:rPr lang="it-IT" altLang="zh-CN" dirty="0" smtClean="0">
                <a:hlinkClick r:id="rId3"/>
              </a:rPr>
              <a:t>turbine.stream?cluster</a:t>
            </a:r>
            <a:r>
              <a:rPr lang="it-IT" altLang="zh-CN" dirty="0">
                <a:hlinkClick r:id="rId3"/>
              </a:rPr>
              <a:t>=</a:t>
            </a:r>
            <a:r>
              <a:rPr lang="it-IT" altLang="zh-CN" dirty="0"/>
              <a:t>{</a:t>
            </a:r>
            <a:r>
              <a:rPr lang="it-IT" altLang="zh-CN" dirty="0" err="1"/>
              <a:t>clusterConfig</a:t>
            </a:r>
            <a:r>
              <a:rPr lang="zh-CN" altLang="it-IT" dirty="0"/>
              <a:t>之一</a:t>
            </a:r>
            <a:r>
              <a:rPr lang="it-IT" altLang="zh-CN" dirty="0"/>
              <a:t>}</a:t>
            </a:r>
            <a:r>
              <a:rPr lang="zh-CN" altLang="it-IT" dirty="0"/>
              <a:t>访问</a:t>
            </a:r>
          </a:p>
          <a:p>
            <a:r>
              <a:rPr lang="it-IT" altLang="zh-CN" dirty="0" err="1"/>
              <a:t>turbine.clusterNameExpression</a:t>
            </a:r>
            <a:r>
              <a:rPr lang="it-IT" altLang="zh-CN" dirty="0"/>
              <a:t> </a:t>
            </a:r>
            <a:r>
              <a:rPr lang="zh-CN" altLang="it-IT" dirty="0"/>
              <a:t>： </a:t>
            </a:r>
            <a:endParaRPr lang="en-US" altLang="zh-CN" dirty="0" smtClean="0"/>
          </a:p>
          <a:p>
            <a:pPr lvl="1"/>
            <a:r>
              <a:rPr lang="it-IT" altLang="zh-CN" dirty="0" smtClean="0"/>
              <a:t>1</a:t>
            </a:r>
            <a:r>
              <a:rPr lang="it-IT" altLang="zh-CN" dirty="0"/>
              <a:t>. </a:t>
            </a:r>
            <a:r>
              <a:rPr lang="it-IT" altLang="zh-CN" dirty="0" err="1"/>
              <a:t>clusterNameExpression</a:t>
            </a:r>
            <a:r>
              <a:rPr lang="zh-CN" altLang="it-IT" dirty="0"/>
              <a:t>指定集群名称，默认表达式</a:t>
            </a:r>
            <a:r>
              <a:rPr lang="it-IT" altLang="zh-CN" dirty="0" err="1"/>
              <a:t>appName</a:t>
            </a:r>
            <a:r>
              <a:rPr lang="zh-CN" altLang="it-IT" dirty="0"/>
              <a:t>；此时：</a:t>
            </a:r>
            <a:r>
              <a:rPr lang="it-IT" altLang="zh-CN" dirty="0" err="1"/>
              <a:t>turbine.aggregator.clusterConfig</a:t>
            </a:r>
            <a:r>
              <a:rPr lang="zh-CN" altLang="it-IT" dirty="0"/>
              <a:t>需要配置想要监控的应用名称</a:t>
            </a:r>
            <a:r>
              <a:rPr lang="zh-CN" altLang="it-IT" dirty="0" smtClean="0"/>
              <a:t>；</a:t>
            </a:r>
            <a:endParaRPr lang="en-US" altLang="zh-CN" dirty="0" smtClean="0"/>
          </a:p>
          <a:p>
            <a:pPr lvl="1"/>
            <a:r>
              <a:rPr lang="it-IT" altLang="zh-CN" dirty="0" smtClean="0"/>
              <a:t>2</a:t>
            </a:r>
            <a:r>
              <a:rPr lang="it-IT" altLang="zh-CN" dirty="0"/>
              <a:t>. </a:t>
            </a:r>
            <a:r>
              <a:rPr lang="zh-CN" altLang="it-IT" dirty="0"/>
              <a:t>当</a:t>
            </a:r>
            <a:r>
              <a:rPr lang="it-IT" altLang="zh-CN" dirty="0" err="1"/>
              <a:t>clusterNameExpression</a:t>
            </a:r>
            <a:r>
              <a:rPr lang="it-IT" altLang="zh-CN" dirty="0"/>
              <a:t>: default</a:t>
            </a:r>
            <a:r>
              <a:rPr lang="zh-CN" altLang="it-IT" dirty="0"/>
              <a:t>时，</a:t>
            </a:r>
            <a:r>
              <a:rPr lang="it-IT" altLang="zh-CN" dirty="0" err="1"/>
              <a:t>turbine.aggregator.clusterConfig</a:t>
            </a:r>
            <a:r>
              <a:rPr lang="zh-CN" altLang="it-IT" dirty="0"/>
              <a:t>可以不写，因为默认就是</a:t>
            </a:r>
            <a:r>
              <a:rPr lang="it-IT" altLang="zh-CN" dirty="0"/>
              <a:t>default</a:t>
            </a:r>
            <a:r>
              <a:rPr lang="zh-CN" altLang="it-IT" dirty="0" smtClean="0"/>
              <a:t>；</a:t>
            </a:r>
            <a:endParaRPr lang="en-US" altLang="zh-CN" dirty="0" smtClean="0"/>
          </a:p>
          <a:p>
            <a:pPr lvl="1"/>
            <a:r>
              <a:rPr lang="it-IT" altLang="zh-CN" dirty="0" smtClean="0"/>
              <a:t>3</a:t>
            </a:r>
            <a:r>
              <a:rPr lang="it-IT" altLang="zh-CN" dirty="0"/>
              <a:t>. </a:t>
            </a:r>
            <a:r>
              <a:rPr lang="zh-CN" altLang="it-IT" dirty="0"/>
              <a:t>当</a:t>
            </a:r>
            <a:r>
              <a:rPr lang="it-IT" altLang="zh-CN" dirty="0" err="1"/>
              <a:t>clusterNameExpression</a:t>
            </a:r>
            <a:r>
              <a:rPr lang="it-IT" altLang="zh-CN" dirty="0"/>
              <a:t>: </a:t>
            </a:r>
            <a:r>
              <a:rPr lang="it-IT" altLang="zh-CN" dirty="0" err="1"/>
              <a:t>metadata</a:t>
            </a:r>
            <a:r>
              <a:rPr lang="it-IT" altLang="zh-CN" dirty="0"/>
              <a:t>[‘cluster’]</a:t>
            </a:r>
            <a:r>
              <a:rPr lang="zh-CN" altLang="it-IT" dirty="0"/>
              <a:t>时，假设想要监控的应用配置了</a:t>
            </a:r>
            <a:r>
              <a:rPr lang="it-IT" altLang="zh-CN" dirty="0" err="1"/>
              <a:t>eureka.instance.metadata-map.cluster</a:t>
            </a:r>
            <a:r>
              <a:rPr lang="it-IT" altLang="zh-CN" dirty="0"/>
              <a:t>: ABC</a:t>
            </a:r>
            <a:r>
              <a:rPr lang="zh-CN" altLang="it-IT" dirty="0"/>
              <a:t>，则需要配置，同时</a:t>
            </a:r>
            <a:r>
              <a:rPr lang="it-IT" altLang="zh-CN" dirty="0" err="1"/>
              <a:t>turbine.aggregator.clusterConfig</a:t>
            </a:r>
            <a:r>
              <a:rPr lang="it-IT" altLang="zh-CN" dirty="0"/>
              <a:t>: ABC</a:t>
            </a:r>
          </a:p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36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08661" y="2591005"/>
            <a:ext cx="5374679" cy="734814"/>
          </a:xfrm>
        </p:spPr>
        <p:txBody>
          <a:bodyPr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THE END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46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What Is </a:t>
            </a:r>
            <a:r>
              <a:rPr lang="en-US" altLang="zh-CN" b="1" dirty="0" err="1"/>
              <a:t>Hystrix</a:t>
            </a:r>
            <a:r>
              <a:rPr lang="en-US" altLang="zh-CN" b="1" dirty="0"/>
              <a:t> For</a:t>
            </a:r>
            <a:br>
              <a:rPr lang="en-US" altLang="zh-CN" b="1" dirty="0"/>
            </a:b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Give protection from and control over latency and failure from dependencies accessed (typically over the network) via third-party client libraries</a:t>
            </a:r>
            <a:r>
              <a:rPr lang="en-US" altLang="zh-CN" dirty="0" smtClean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通过第三方库调用的时候（通常通过网络），控制延时和失败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Stop cascading failures in a complex distributed system</a:t>
            </a:r>
            <a:r>
              <a:rPr lang="en-US" altLang="zh-CN" dirty="0" smtClean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有效处理分布式系统中的级联故障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Fail fast and rapidly recover</a:t>
            </a:r>
            <a:r>
              <a:rPr lang="en-US" altLang="zh-CN" dirty="0" smtClean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快速失败和故障恢复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Fallback and gracefully degrade when possible</a:t>
            </a:r>
            <a:r>
              <a:rPr lang="en-US" altLang="zh-CN" dirty="0" smtClean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回退并且优雅的降级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Enable near real-time monitoring, alerting, and operational control</a:t>
            </a:r>
            <a:r>
              <a:rPr lang="en-US" altLang="zh-CN" dirty="0" smtClean="0">
                <a:solidFill>
                  <a:schemeClr val="tx1">
                    <a:lumMod val="65000"/>
                  </a:schemeClr>
                </a:solidFill>
                <a:latin typeface="DengXian" charset="-122"/>
                <a:ea typeface="DengXian" charset="-122"/>
                <a:cs typeface="DengXian" charset="-122"/>
              </a:rPr>
              <a:t>.</a:t>
            </a:r>
          </a:p>
          <a:p>
            <a:r>
              <a:rPr lang="zh-CN" altLang="en-US" dirty="0" smtClean="0">
                <a:latin typeface="DengXian" charset="-122"/>
                <a:ea typeface="DengXian" charset="-122"/>
                <a:cs typeface="DengXian" charset="-122"/>
              </a:rPr>
              <a:t>接近实时的监控、报警和操作控制</a:t>
            </a:r>
            <a:endParaRPr lang="en-US" altLang="zh-CN" dirty="0">
              <a:latin typeface="DengXian" charset="-122"/>
              <a:ea typeface="DengXian" charset="-122"/>
              <a:cs typeface="DengXian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887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之前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00" y="1503335"/>
            <a:ext cx="5692986" cy="51141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293" y="1503335"/>
            <a:ext cx="5654848" cy="511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09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728735"/>
            <a:ext cx="9404723" cy="1400530"/>
          </a:xfrm>
        </p:spPr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之后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776" y="0"/>
            <a:ext cx="5500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2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24669"/>
          </a:xfrm>
        </p:spPr>
        <p:txBody>
          <a:bodyPr/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回顾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一下上面提到的关键词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1734" y="1377388"/>
            <a:ext cx="11294534" cy="548061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kumimoji="1" lang="en-US" altLang="zh-CN" dirty="0" smtClean="0">
                <a:latin typeface="+mn-ea"/>
                <a:ea typeface="+mn-ea"/>
                <a:cs typeface="Microsoft YaHei" charset="-122"/>
              </a:rPr>
              <a:t>Fail-fast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　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：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　</a:t>
            </a:r>
            <a:r>
              <a:rPr lang="zh-CN" altLang="en-US" dirty="0">
                <a:latin typeface="+mn-ea"/>
                <a:ea typeface="+mn-ea"/>
              </a:rPr>
              <a:t>快速失败，只发起一次调用，失败立即报</a:t>
            </a:r>
            <a:r>
              <a:rPr lang="zh-CN" altLang="en-US" dirty="0" smtClean="0">
                <a:latin typeface="+mn-ea"/>
                <a:ea typeface="+mn-ea"/>
              </a:rPr>
              <a:t>错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ct val="170000"/>
              </a:lnSpc>
            </a:pPr>
            <a:r>
              <a:rPr kumimoji="1" lang="en-US" altLang="zh-CN" dirty="0">
                <a:latin typeface="+mn-ea"/>
                <a:ea typeface="+mn-ea"/>
                <a:cs typeface="Microsoft YaHei" charset="-122"/>
              </a:rPr>
              <a:t>Fail-over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　：　</a:t>
            </a:r>
            <a:r>
              <a:rPr lang="zh-CN" altLang="en-US" dirty="0">
                <a:latin typeface="+mn-ea"/>
                <a:ea typeface="+mn-ea"/>
              </a:rPr>
              <a:t>失败自动切换，当出现失败，重试其它服务器（主备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dirty="0" smtClean="0">
                <a:latin typeface="+mn-ea"/>
                <a:ea typeface="+mn-ea"/>
                <a:cs typeface="Microsoft YaHei" charset="-122"/>
              </a:rPr>
              <a:t>Fail-back 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：　</a:t>
            </a:r>
            <a:r>
              <a:rPr lang="zh-CN" altLang="en-US" dirty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自动恢复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u="sng" dirty="0" smtClean="0">
                <a:latin typeface="+mn-ea"/>
                <a:ea typeface="+mn-ea"/>
                <a:cs typeface="Microsoft YaHei" charset="-122"/>
              </a:rPr>
              <a:t>Fail-safe</a:t>
            </a:r>
            <a:r>
              <a:rPr kumimoji="1" lang="en-US" altLang="zh-CN" dirty="0" smtClean="0">
                <a:latin typeface="+mn-ea"/>
                <a:ea typeface="+mn-ea"/>
                <a:cs typeface="Microsoft YaHei" charset="-122"/>
              </a:rPr>
              <a:t> 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： </a:t>
            </a:r>
            <a:r>
              <a:rPr lang="zh-CN" altLang="en-US" dirty="0" smtClean="0">
                <a:latin typeface="+mn-ea"/>
                <a:ea typeface="+mn-ea"/>
              </a:rPr>
              <a:t>失败安全，出现异常时，直接忽略，通常用于写入审计日志等操作；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（目标）在故障的情况下也不会造成伤害或者尽量减少伤害</a:t>
            </a: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r>
              <a:rPr kumimoji="1" lang="en-US" altLang="zh-CN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  <a:ea typeface="+mn-ea"/>
                <a:cs typeface="Microsoft YaHei" charset="-122"/>
              </a:rPr>
              <a:t>Fail-silent</a:t>
            </a:r>
            <a:r>
              <a:rPr kumimoji="1" lang="zh-CN" altLang="en-US" dirty="0">
                <a:latin typeface="+mn-ea"/>
                <a:ea typeface="+mn-ea"/>
                <a:cs typeface="Microsoft YaHei" charset="-122"/>
              </a:rPr>
              <a:t>　</a:t>
            </a:r>
            <a:r>
              <a:rPr kumimoji="1" lang="zh-CN" altLang="en-US" dirty="0" smtClean="0">
                <a:latin typeface="+mn-ea"/>
                <a:ea typeface="+mn-ea"/>
                <a:cs typeface="Microsoft YaHei" charset="-122"/>
              </a:rPr>
              <a:t>：　报错不处理，不走降级，返回</a:t>
            </a:r>
            <a:r>
              <a:rPr kumimoji="1" lang="en-US" altLang="zh-CN" dirty="0" smtClean="0">
                <a:latin typeface="+mn-ea"/>
                <a:ea typeface="+mn-ea"/>
                <a:cs typeface="Microsoft YaHei" charset="-122"/>
              </a:rPr>
              <a:t>null</a:t>
            </a:r>
          </a:p>
          <a:p>
            <a:pPr>
              <a:lnSpc>
                <a:spcPct val="170000"/>
              </a:lnSpc>
            </a:pPr>
            <a:r>
              <a:rPr kumimoji="1" lang="en-US" altLang="zh-CN" dirty="0" smtClean="0">
                <a:latin typeface="+mn-ea"/>
                <a:ea typeface="+mn-ea"/>
                <a:cs typeface="Microsoft YaHei" charset="-122"/>
              </a:rPr>
              <a:t>fallback</a:t>
            </a:r>
            <a:endParaRPr kumimoji="1" lang="en-US" altLang="zh-CN" dirty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r>
              <a:rPr kumimoji="1" lang="zh-CN" altLang="en-US" sz="3900" dirty="0">
                <a:latin typeface="+mn-ea"/>
                <a:ea typeface="+mn-ea"/>
                <a:cs typeface="Microsoft YaHei" charset="-122"/>
              </a:rPr>
              <a:t>以上</a:t>
            </a:r>
            <a:r>
              <a:rPr kumimoji="1" lang="zh-CN" altLang="en-US" sz="3900" dirty="0" smtClean="0">
                <a:latin typeface="+mn-ea"/>
                <a:ea typeface="+mn-ea"/>
                <a:cs typeface="Microsoft YaHei" charset="-122"/>
              </a:rPr>
              <a:t>说法对吗？？？</a:t>
            </a:r>
            <a:endParaRPr kumimoji="1" lang="en-US" altLang="zh-CN" sz="3900" dirty="0" smtClean="0">
              <a:latin typeface="+mn-ea"/>
              <a:ea typeface="+mn-ea"/>
              <a:cs typeface="Microsoft YaHei" charset="-122"/>
            </a:endParaRPr>
          </a:p>
          <a:p>
            <a:pPr>
              <a:lnSpc>
                <a:spcPct val="170000"/>
              </a:lnSpc>
            </a:pPr>
            <a:endParaRPr kumimoji="1" lang="en-US" altLang="zh-CN" dirty="0" smtClean="0">
              <a:latin typeface="+mn-ea"/>
              <a:ea typeface="+mn-ea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375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866796"/>
          </a:xfrm>
        </p:spPr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HelloWord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0228" y="1319514"/>
            <a:ext cx="9239625" cy="5248711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public class HystrixCommand0HelloWorld extends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HystrixCommand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&lt;String&gt;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private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final String name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;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public HystrixCommand0HelloWorld(String name) {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super(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HystrixCommandGroupKey.Factory.asKey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("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HystrixCommandHelloWorld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"));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this.name = name;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@Override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protected String run() {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//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假设这里是一个 第三方 的 网络调用，比较耗时</a:t>
            </a:r>
          </a:p>
          <a:p>
            <a:pPr marL="0" indent="0">
              <a:buNone/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NetRequestUtil.request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(500); // 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睡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500ms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return "Hello " + name + "!";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public static void main(String[]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args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throws Exception 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{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String result = new HystrixCommand0HelloWorld("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Kail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").execute(); //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cmd.queue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().get()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    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System.out.println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(result);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    }</a:t>
            </a:r>
          </a:p>
          <a:p>
            <a:pPr marL="0" indent="0">
              <a:buNone/>
            </a:pP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902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内部执行流程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966" y="1376331"/>
            <a:ext cx="11158780" cy="530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05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Hystrix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核心功能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05690" y="2623269"/>
            <a:ext cx="9580621" cy="224952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zh-CN" altLang="en-US" sz="4000" dirty="0" smtClean="0"/>
              <a:t>断路器</a:t>
            </a:r>
            <a:endParaRPr lang="en-US" altLang="zh-CN" sz="4000" dirty="0"/>
          </a:p>
          <a:p>
            <a:pPr marL="0" indent="0" algn="ctr">
              <a:buNone/>
            </a:pPr>
            <a:r>
              <a:rPr lang="zh-CN" altLang="en-US" sz="4000" dirty="0" smtClean="0"/>
              <a:t>资源隔离</a:t>
            </a:r>
            <a:endParaRPr lang="en-US" altLang="zh-CN" sz="4000" dirty="0" smtClean="0"/>
          </a:p>
          <a:p>
            <a:pPr marL="0" indent="0" algn="ctr">
              <a:buNone/>
            </a:pPr>
            <a:r>
              <a:rPr lang="zh-CN" altLang="en-US" sz="4000" dirty="0" smtClean="0"/>
              <a:t>自我修复</a:t>
            </a:r>
            <a:endParaRPr kumimoji="1" lang="zh-CN" altLang="en-US" sz="4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51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9985</TotalTime>
  <Words>1198</Words>
  <Application>Microsoft Macintosh PowerPoint</Application>
  <PresentationFormat>宽屏</PresentationFormat>
  <Paragraphs>195</Paragraphs>
  <Slides>26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Century Gothic</vt:lpstr>
      <vt:lpstr>DengXian</vt:lpstr>
      <vt:lpstr>DengXian Light</vt:lpstr>
      <vt:lpstr>Mangal</vt:lpstr>
      <vt:lpstr>Microsoft YaHei</vt:lpstr>
      <vt:lpstr>Wingdings</vt:lpstr>
      <vt:lpstr>Wingdings 3</vt:lpstr>
      <vt:lpstr>宋体</vt:lpstr>
      <vt:lpstr>Arial</vt:lpstr>
      <vt:lpstr>离子</vt:lpstr>
      <vt:lpstr>PowerPoint 演示文稿</vt:lpstr>
      <vt:lpstr>PowerPoint 演示文稿</vt:lpstr>
      <vt:lpstr>What Is Hystrix For </vt:lpstr>
      <vt:lpstr>Hystrix 之前</vt:lpstr>
      <vt:lpstr>Hystrix 之后</vt:lpstr>
      <vt:lpstr>回顾一下上面提到的关键词</vt:lpstr>
      <vt:lpstr>HelloWord</vt:lpstr>
      <vt:lpstr>Hystrix 内部执行流程</vt:lpstr>
      <vt:lpstr>Hystrix 核心功能</vt:lpstr>
      <vt:lpstr>断路器</vt:lpstr>
      <vt:lpstr>断路器</vt:lpstr>
      <vt:lpstr>自我修复</vt:lpstr>
      <vt:lpstr>资源隔离</vt:lpstr>
      <vt:lpstr>Hystrix 核心概念</vt:lpstr>
      <vt:lpstr>实验</vt:lpstr>
      <vt:lpstr>熔断器测试</vt:lpstr>
      <vt:lpstr>请求缓存</vt:lpstr>
      <vt:lpstr>Request Collapsing</vt:lpstr>
      <vt:lpstr>Request Collapsing</vt:lpstr>
      <vt:lpstr>浏览一下官方文档</vt:lpstr>
      <vt:lpstr>思考</vt:lpstr>
      <vt:lpstr>Spring Cloud Hystrix Dashboard</vt:lpstr>
      <vt:lpstr>实验</vt:lpstr>
      <vt:lpstr>Spring Cloud Turbine</vt:lpstr>
      <vt:lpstr>SpringCloud Turbine</vt:lpstr>
      <vt:lpstr>THE END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杨凯彬</dc:creator>
  <cp:lastModifiedBy>杨凯彬</cp:lastModifiedBy>
  <cp:revision>92</cp:revision>
  <dcterms:created xsi:type="dcterms:W3CDTF">2017-11-12T07:48:56Z</dcterms:created>
  <dcterms:modified xsi:type="dcterms:W3CDTF">2017-12-01T11:09:45Z</dcterms:modified>
</cp:coreProperties>
</file>